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797675" cy="9926638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73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8B49A8-DF76-41C2-B233-3F3733549919}" type="datetimeFigureOut">
              <a:rPr lang="pl-PL" smtClean="0"/>
              <a:t>28.09.2021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B398C0-CBAC-4748-85AC-2E8D4C19DE2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680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B398C0-CBAC-4748-85AC-2E8D4C19DE2A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55659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030F-9041-40CD-AEC7-0F04E501227D}" type="datetimeFigureOut">
              <a:rPr lang="pl-PL" smtClean="0"/>
              <a:t>28.09.2021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3CCCF-0BCC-4BA0-987B-0B7F9C7C675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22881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030F-9041-40CD-AEC7-0F04E501227D}" type="datetimeFigureOut">
              <a:rPr lang="pl-PL" smtClean="0"/>
              <a:t>28.09.2021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3CCCF-0BCC-4BA0-987B-0B7F9C7C675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1546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030F-9041-40CD-AEC7-0F04E501227D}" type="datetimeFigureOut">
              <a:rPr lang="pl-PL" smtClean="0"/>
              <a:t>28.09.2021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3CCCF-0BCC-4BA0-987B-0B7F9C7C675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11982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030F-9041-40CD-AEC7-0F04E501227D}" type="datetimeFigureOut">
              <a:rPr lang="pl-PL" smtClean="0"/>
              <a:t>28.09.2021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3CCCF-0BCC-4BA0-987B-0B7F9C7C675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85840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030F-9041-40CD-AEC7-0F04E501227D}" type="datetimeFigureOut">
              <a:rPr lang="pl-PL" smtClean="0"/>
              <a:t>28.09.2021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3CCCF-0BCC-4BA0-987B-0B7F9C7C675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72262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030F-9041-40CD-AEC7-0F04E501227D}" type="datetimeFigureOut">
              <a:rPr lang="pl-PL" smtClean="0"/>
              <a:t>28.09.2021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3CCCF-0BCC-4BA0-987B-0B7F9C7C675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4505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030F-9041-40CD-AEC7-0F04E501227D}" type="datetimeFigureOut">
              <a:rPr lang="pl-PL" smtClean="0"/>
              <a:t>28.09.2021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3CCCF-0BCC-4BA0-987B-0B7F9C7C675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17542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030F-9041-40CD-AEC7-0F04E501227D}" type="datetimeFigureOut">
              <a:rPr lang="pl-PL" smtClean="0"/>
              <a:t>28.09.2021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3CCCF-0BCC-4BA0-987B-0B7F9C7C675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34804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030F-9041-40CD-AEC7-0F04E501227D}" type="datetimeFigureOut">
              <a:rPr lang="pl-PL" smtClean="0"/>
              <a:t>28.09.2021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3CCCF-0BCC-4BA0-987B-0B7F9C7C675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6940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030F-9041-40CD-AEC7-0F04E501227D}" type="datetimeFigureOut">
              <a:rPr lang="pl-PL" smtClean="0"/>
              <a:t>28.09.2021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3CCCF-0BCC-4BA0-987B-0B7F9C7C675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04086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E030F-9041-40CD-AEC7-0F04E501227D}" type="datetimeFigureOut">
              <a:rPr lang="pl-PL" smtClean="0"/>
              <a:t>28.09.2021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3CCCF-0BCC-4BA0-987B-0B7F9C7C675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9488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E030F-9041-40CD-AEC7-0F04E501227D}" type="datetimeFigureOut">
              <a:rPr lang="pl-PL" smtClean="0"/>
              <a:t>28.09.2021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93CCCF-0BCC-4BA0-987B-0B7F9C7C675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8427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33000"/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771973" y="1480838"/>
            <a:ext cx="9144000" cy="753115"/>
          </a:xfrm>
        </p:spPr>
        <p:txBody>
          <a:bodyPr>
            <a:normAutofit/>
          </a:bodyPr>
          <a:lstStyle/>
          <a:p>
            <a:r>
              <a:rPr lang="pl-PL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Jak podzielić Górny Śląsk?</a:t>
            </a:r>
            <a:endParaRPr lang="pl-PL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771973" y="2434317"/>
            <a:ext cx="9144000" cy="1655762"/>
          </a:xfrm>
        </p:spPr>
        <p:txBody>
          <a:bodyPr>
            <a:normAutofit/>
          </a:bodyPr>
          <a:lstStyle/>
          <a:p>
            <a:r>
              <a:rPr lang="pl-PL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Geometria polityczna </a:t>
            </a:r>
          </a:p>
          <a:p>
            <a:r>
              <a:rPr lang="pl-PL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Aristide’a </a:t>
            </a:r>
            <a:r>
              <a:rPr lang="pl-PL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Brianda</a:t>
            </a:r>
            <a:r>
              <a:rPr lang="pl-PL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 1921 roku. </a:t>
            </a:r>
            <a:endParaRPr lang="pl-PL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6413" y="4444343"/>
            <a:ext cx="3237257" cy="2402032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1208868" y="5352972"/>
            <a:ext cx="31306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Ryszard </a:t>
            </a:r>
            <a:r>
              <a:rPr lang="pl-PL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Mozgol</a:t>
            </a:r>
            <a:endParaRPr lang="pl-PL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093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7765"/>
          </a:xfrm>
        </p:spPr>
        <p:txBody>
          <a:bodyPr/>
          <a:lstStyle/>
          <a:p>
            <a:r>
              <a:rPr lang="pl-P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Polskie „</a:t>
            </a:r>
            <a:r>
              <a:rPr lang="pl-PL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fait</a:t>
            </a:r>
            <a:r>
              <a:rPr lang="pl-P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pl-PL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accompli</a:t>
            </a:r>
            <a:r>
              <a:rPr lang="pl-P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”… – III powstanie  </a:t>
            </a:r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256" y="1282890"/>
            <a:ext cx="3846055" cy="5262563"/>
          </a:xfr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205" y="1282890"/>
            <a:ext cx="2548349" cy="5456393"/>
          </a:xfrm>
          <a:prstGeom prst="rect">
            <a:avLst/>
          </a:prstGeom>
        </p:spPr>
      </p:pic>
      <p:sp>
        <p:nvSpPr>
          <p:cNvPr id="6" name="Prostokąt 5"/>
          <p:cNvSpPr/>
          <p:nvPr/>
        </p:nvSpPr>
        <p:spPr>
          <a:xfrm>
            <a:off x="3242941" y="3489489"/>
            <a:ext cx="43350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b="1" dirty="0" smtClean="0"/>
              <a:t>„O losach Górnego Śląska decyduje Rada Najwyższa, a nie Korfanty! (…)</a:t>
            </a:r>
          </a:p>
          <a:p>
            <a:pPr algn="just"/>
            <a:r>
              <a:rPr lang="pl-PL" b="1" dirty="0" smtClean="0"/>
              <a:t>Nie wolno dzieciom traktatu wersalskiego bezkarnie rozbijać się w Europie. Ktoś musi im przyłożyć, i zmusić do spokoju, bo w przeciwnym razie wszyscy będziemy mieli kłopoty”. </a:t>
            </a:r>
          </a:p>
          <a:p>
            <a:endParaRPr lang="pl-PL" b="1" dirty="0" smtClean="0"/>
          </a:p>
          <a:p>
            <a:pPr algn="just"/>
            <a:r>
              <a:rPr lang="pl-PL" b="1" dirty="0" smtClean="0"/>
              <a:t>Fragmenty przemówienia Davida Lloyda George’a, „</a:t>
            </a:r>
            <a:r>
              <a:rPr lang="pl-PL" b="1" dirty="0" err="1" smtClean="0"/>
              <a:t>Daily</a:t>
            </a:r>
            <a:r>
              <a:rPr lang="pl-PL" b="1" dirty="0" smtClean="0"/>
              <a:t> Herald”, 19 maja 1921 r. </a:t>
            </a:r>
            <a:endParaRPr lang="pl-PL" b="1" dirty="0"/>
          </a:p>
        </p:txBody>
      </p:sp>
      <p:sp>
        <p:nvSpPr>
          <p:cNvPr id="7" name="Prostokąt 6"/>
          <p:cNvSpPr/>
          <p:nvPr/>
        </p:nvSpPr>
        <p:spPr>
          <a:xfrm>
            <a:off x="3242941" y="1801694"/>
            <a:ext cx="43421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b="1" dirty="0" smtClean="0"/>
              <a:t>„Akt szaleństwa… akt desperacji…”</a:t>
            </a:r>
          </a:p>
          <a:p>
            <a:endParaRPr lang="pl-PL" b="1" dirty="0"/>
          </a:p>
          <a:p>
            <a:r>
              <a:rPr lang="pl-PL" b="1" dirty="0" smtClean="0"/>
              <a:t>Aristide </a:t>
            </a:r>
            <a:r>
              <a:rPr lang="pl-PL" b="1" dirty="0" err="1" smtClean="0"/>
              <a:t>Briand</a:t>
            </a:r>
            <a:r>
              <a:rPr lang="pl-PL" b="1" dirty="0" smtClean="0"/>
              <a:t> o powstaniu, 3 maja 1921 r. 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24972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00251" y="269591"/>
            <a:ext cx="11668836" cy="1325563"/>
          </a:xfrm>
        </p:spPr>
        <p:txBody>
          <a:bodyPr>
            <a:normAutofit/>
          </a:bodyPr>
          <a:lstStyle/>
          <a:p>
            <a:r>
              <a:rPr lang="pl-PL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„Jest pan potworem giętkości!” – figura premiera Aristide’a </a:t>
            </a:r>
            <a:r>
              <a:rPr lang="pl-PL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Brianda</a:t>
            </a:r>
            <a:endParaRPr lang="pl-PL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85" y="1704336"/>
            <a:ext cx="2553610" cy="2846909"/>
          </a:xfr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4700" y="1472322"/>
            <a:ext cx="3564387" cy="4587281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3275461" y="1919304"/>
            <a:ext cx="499508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„Polityka, która polega na zadawaniu ciosów na lewo i prawo jest z całą pewnością łatwa do zrobienia. Przynajmniej w słowach. Wiem jednak do czego mogłaby doprowadzić w pewnych okolicznościach. Nie popieram tego… Moje działanie ma na celu zabezpieczenie państwowych interesów Francji, w szczególności jej bezpieczeństwa, poprzez utrzymanie porozumienia z sojusznikami, które uważam za najsilniejszą gwarancję pokoju. Izolacja dla Francji, jest obecnie niemożliwa.”  </a:t>
            </a:r>
          </a:p>
          <a:p>
            <a:endParaRPr lang="pl-PL" b="1" dirty="0"/>
          </a:p>
          <a:p>
            <a:r>
              <a:rPr lang="pl-PL" b="1" dirty="0" smtClean="0"/>
              <a:t>Aristide </a:t>
            </a:r>
            <a:r>
              <a:rPr lang="pl-PL" b="1" dirty="0" err="1" smtClean="0"/>
              <a:t>Briand</a:t>
            </a:r>
            <a:r>
              <a:rPr lang="pl-PL" b="1" dirty="0" smtClean="0"/>
              <a:t>, 9 października 1921 r.  </a:t>
            </a:r>
            <a:endParaRPr lang="pl-PL" b="1" dirty="0"/>
          </a:p>
        </p:txBody>
      </p:sp>
      <p:sp>
        <p:nvSpPr>
          <p:cNvPr id="6" name="pole tekstowe 5"/>
          <p:cNvSpPr txBox="1"/>
          <p:nvPr/>
        </p:nvSpPr>
        <p:spPr>
          <a:xfrm>
            <a:off x="348018" y="4660427"/>
            <a:ext cx="26491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11 razy był premierem,</a:t>
            </a:r>
          </a:p>
          <a:p>
            <a:r>
              <a:rPr lang="pl-PL" b="1" dirty="0"/>
              <a:t>w</a:t>
            </a:r>
            <a:r>
              <a:rPr lang="pl-PL" b="1" dirty="0" smtClean="0"/>
              <a:t>ielokrotnie minister spraw zagranicznych. </a:t>
            </a:r>
          </a:p>
          <a:p>
            <a:endParaRPr lang="pl-PL" b="1" dirty="0" smtClean="0"/>
          </a:p>
          <a:p>
            <a:r>
              <a:rPr lang="pl-PL" b="1" dirty="0" smtClean="0"/>
              <a:t>Tzw. VII rząd </a:t>
            </a:r>
            <a:r>
              <a:rPr lang="pl-PL" b="1" dirty="0" err="1" smtClean="0"/>
              <a:t>Brianda</a:t>
            </a:r>
            <a:endParaRPr lang="pl-PL" b="1" dirty="0" smtClean="0"/>
          </a:p>
          <a:p>
            <a:r>
              <a:rPr lang="pl-PL" b="1" dirty="0" smtClean="0"/>
              <a:t>16 stycznia 1921 r. do 12 stycznia 1922 r. </a:t>
            </a:r>
            <a:endParaRPr lang="pl-PL" b="1" dirty="0"/>
          </a:p>
          <a:p>
            <a:endParaRPr lang="pl-PL" dirty="0"/>
          </a:p>
        </p:txBody>
      </p:sp>
      <p:sp>
        <p:nvSpPr>
          <p:cNvPr id="7" name="pole tekstowe 6"/>
          <p:cNvSpPr txBox="1"/>
          <p:nvPr/>
        </p:nvSpPr>
        <p:spPr>
          <a:xfrm>
            <a:off x="8404699" y="6144862"/>
            <a:ext cx="3564387" cy="382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Ur. 1862 r. – zm. 1932 r. 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86533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624" y="968989"/>
            <a:ext cx="1364775" cy="1819700"/>
          </a:xfrm>
          <a:prstGeom prst="rect">
            <a:avLst/>
          </a:prstGeom>
        </p:spPr>
      </p:pic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917674" y="968990"/>
            <a:ext cx="3145809" cy="3834716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22997" y="201352"/>
            <a:ext cx="11546006" cy="767638"/>
          </a:xfrm>
        </p:spPr>
        <p:txBody>
          <a:bodyPr>
            <a:normAutofit fontScale="90000"/>
          </a:bodyPr>
          <a:lstStyle/>
          <a:p>
            <a:r>
              <a:rPr lang="pl-PL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„Kwadratura koła” – koncepcje podziału Górnego Śląska </a:t>
            </a:r>
            <a:endParaRPr lang="pl-PL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10140287" y="5022376"/>
            <a:ext cx="19231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Carlo hr. Sforza – włoski dyplomata</a:t>
            </a:r>
            <a:endParaRPr lang="pl-PL" b="1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46161"/>
            <a:ext cx="10276764" cy="6426359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209266" y="2332350"/>
            <a:ext cx="2121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g</a:t>
            </a:r>
            <a:r>
              <a:rPr lang="pl-PL" b="1" dirty="0" smtClean="0"/>
              <a:t>en. Henri Le Rond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16810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296888"/>
            <a:ext cx="12192001" cy="1040594"/>
          </a:xfrm>
        </p:spPr>
        <p:txBody>
          <a:bodyPr>
            <a:normAutofit/>
          </a:bodyPr>
          <a:lstStyle/>
          <a:p>
            <a:r>
              <a:rPr lang="pl-PL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Liczy się trójkąt! – polityka Francji wobec Górnego Śląska</a:t>
            </a:r>
            <a:endParaRPr lang="pl-PL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30805" y="1435641"/>
            <a:ext cx="3207225" cy="52184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b="1" dirty="0" smtClean="0"/>
              <a:t>„Polacy musieliby przyjąć to, co byśmy przyjęli…</a:t>
            </a:r>
            <a:br>
              <a:rPr lang="pl-PL" b="1" dirty="0" smtClean="0"/>
            </a:br>
            <a:r>
              <a:rPr lang="pl-PL" b="1" dirty="0" smtClean="0"/>
              <a:t>Nie należy się powodować uczuciami w kwestii stosunków polsko-francuskich”.</a:t>
            </a:r>
          </a:p>
          <a:p>
            <a:pPr marL="0" indent="0">
              <a:buNone/>
            </a:pPr>
            <a:r>
              <a:rPr lang="pl-PL" sz="2000" b="1" dirty="0" smtClean="0"/>
              <a:t/>
            </a:r>
            <a:br>
              <a:rPr lang="pl-PL" sz="2000" b="1" dirty="0" smtClean="0"/>
            </a:br>
            <a:r>
              <a:rPr lang="pl-PL" sz="2000" b="1" dirty="0" smtClean="0"/>
              <a:t>Philippe Berthelot, sekretarz generalny francuskiego MSZ, 6 czerwca 1921 r. </a:t>
            </a:r>
            <a:endParaRPr lang="pl-PL" sz="2000" b="1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492" y="1435641"/>
            <a:ext cx="3865199" cy="4505334"/>
          </a:xfrm>
          <a:prstGeom prst="rect">
            <a:avLst/>
          </a:prstGeom>
        </p:spPr>
      </p:pic>
      <p:sp>
        <p:nvSpPr>
          <p:cNvPr id="5" name="Prostokąt 4"/>
          <p:cNvSpPr/>
          <p:nvPr/>
        </p:nvSpPr>
        <p:spPr>
          <a:xfrm>
            <a:off x="246492" y="6007793"/>
            <a:ext cx="3865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 smtClean="0"/>
              <a:t>Negocjacje Rady Najwyższej </a:t>
            </a:r>
          </a:p>
          <a:p>
            <a:r>
              <a:rPr lang="pl-PL" b="1" dirty="0" smtClean="0"/>
              <a:t>7 sierpnia 1921 r. Lloyd George i </a:t>
            </a:r>
            <a:r>
              <a:rPr lang="pl-PL" b="1" dirty="0" err="1" smtClean="0"/>
              <a:t>Briand</a:t>
            </a:r>
            <a:endParaRPr lang="pl-PL" b="1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438" y="1983544"/>
            <a:ext cx="7180179" cy="4874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6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9122" y="351476"/>
            <a:ext cx="9253181" cy="904117"/>
          </a:xfrm>
        </p:spPr>
        <p:txBody>
          <a:bodyPr>
            <a:noAutofit/>
          </a:bodyPr>
          <a:lstStyle/>
          <a:p>
            <a:r>
              <a:rPr lang="pl-PL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Obliczanie pola powierzchni… </a:t>
            </a:r>
            <a:endParaRPr lang="pl-PL" sz="3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22" y="1255593"/>
            <a:ext cx="6373690" cy="4710989"/>
          </a:xfrm>
        </p:spPr>
      </p:pic>
      <p:sp>
        <p:nvSpPr>
          <p:cNvPr id="5" name="Prostokąt 4"/>
          <p:cNvSpPr/>
          <p:nvPr/>
        </p:nvSpPr>
        <p:spPr>
          <a:xfrm>
            <a:off x="259122" y="5839135"/>
            <a:ext cx="63736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 smtClean="0"/>
              <a:t>Od lewej przed frontem budynku francuskiego MSZ na bulwarze </a:t>
            </a:r>
            <a:r>
              <a:rPr lang="en-US" b="1" dirty="0" smtClean="0"/>
              <a:t>Quay-d'Orsay</a:t>
            </a:r>
            <a:r>
              <a:rPr lang="pl-PL" b="1" dirty="0" smtClean="0"/>
              <a:t>: </a:t>
            </a:r>
            <a:r>
              <a:rPr lang="en-US" b="1" dirty="0" smtClean="0"/>
              <a:t>Robert Vansittart, Charles </a:t>
            </a:r>
            <a:r>
              <a:rPr lang="en-US" b="1" dirty="0" err="1" smtClean="0"/>
              <a:t>Hardinge</a:t>
            </a:r>
            <a:r>
              <a:rPr lang="en-US" b="1" dirty="0" smtClean="0"/>
              <a:t>, George </a:t>
            </a:r>
            <a:r>
              <a:rPr lang="pl-PL" b="1" dirty="0" smtClean="0"/>
              <a:t>lord </a:t>
            </a:r>
            <a:r>
              <a:rPr lang="en-US" b="1" dirty="0" smtClean="0"/>
              <a:t>Curzon, Aristide Briand, Philippe </a:t>
            </a:r>
            <a:r>
              <a:rPr lang="en-US" b="1" dirty="0" err="1" smtClean="0"/>
              <a:t>Berthelo</a:t>
            </a:r>
            <a:r>
              <a:rPr lang="pl-PL" b="1" dirty="0" smtClean="0"/>
              <a:t>t, 18 czerwca 1921 r. </a:t>
            </a:r>
            <a:endParaRPr lang="pl-PL" b="1" dirty="0"/>
          </a:p>
        </p:txBody>
      </p:sp>
      <p:sp>
        <p:nvSpPr>
          <p:cNvPr id="3" name="pole tekstowe 2"/>
          <p:cNvSpPr txBox="1"/>
          <p:nvPr/>
        </p:nvSpPr>
        <p:spPr>
          <a:xfrm>
            <a:off x="6933062" y="803534"/>
            <a:ext cx="491319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„Liga Narodów stała się środkiem na wszystko. Wszystkie nierozstrzygnięte i trudne sprawy złożono na barkach mniejszych krajów, umywając ręce”. </a:t>
            </a:r>
          </a:p>
          <a:p>
            <a:endParaRPr lang="pl-PL" b="1" dirty="0"/>
          </a:p>
          <a:p>
            <a:r>
              <a:rPr lang="pl-PL" b="1" dirty="0" err="1" smtClean="0"/>
              <a:t>Emile</a:t>
            </a:r>
            <a:r>
              <a:rPr lang="pl-PL" b="1" dirty="0" smtClean="0"/>
              <a:t> Joseph </a:t>
            </a:r>
            <a:r>
              <a:rPr lang="pl-PL" b="1" dirty="0" err="1" smtClean="0"/>
              <a:t>Dillon</a:t>
            </a:r>
            <a:r>
              <a:rPr lang="pl-PL" b="1" dirty="0" smtClean="0"/>
              <a:t>, irlandzki publicysta, uczestnik konferencji pokojowej w Paryżu. </a:t>
            </a:r>
            <a:endParaRPr lang="pl-PL" b="1" dirty="0"/>
          </a:p>
        </p:txBody>
      </p:sp>
      <p:sp>
        <p:nvSpPr>
          <p:cNvPr id="6" name="pole tekstowe 5"/>
          <p:cNvSpPr txBox="1"/>
          <p:nvPr/>
        </p:nvSpPr>
        <p:spPr>
          <a:xfrm>
            <a:off x="6933062" y="3148673"/>
            <a:ext cx="491319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„Wreszcie pojawiło się wyjście, (…), które zdawało się wypływać z wszystkich umysłów  naraz: odwołanie się do Ligi Narodów. (…) Z punktu widzenia Ententy było to uznanie bezradności Rady Najwyższej, przyznanie się do niemocy rozstrzygnięcia kwestii [górnośląskiej] przez porozumienie sojuszników, którzy przestali się interesować nią bezpośrednio”. </a:t>
            </a:r>
          </a:p>
          <a:p>
            <a:endParaRPr lang="pl-PL" b="1" dirty="0"/>
          </a:p>
          <a:p>
            <a:r>
              <a:rPr lang="pl-PL" b="1" dirty="0" smtClean="0"/>
              <a:t>Alfred Fabre-Luce, francuski publicysta, autor pracy poświęconej rywalizacji brytyjsko francuskiej.    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300146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05943"/>
            <a:ext cx="10515600" cy="917765"/>
          </a:xfrm>
        </p:spPr>
        <p:txBody>
          <a:bodyPr>
            <a:normAutofit/>
          </a:bodyPr>
          <a:lstStyle/>
          <a:p>
            <a:r>
              <a:rPr lang="pl-PL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Dzielenie rozczarowań – październik 1921 r.</a:t>
            </a:r>
            <a:endParaRPr lang="pl-PL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" name="Symbol zastępczy zawartości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406" y="1282890"/>
            <a:ext cx="3686139" cy="2827650"/>
          </a:xfr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3990" y="1273580"/>
            <a:ext cx="4548010" cy="5584420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442948"/>
            <a:ext cx="3498720" cy="4415051"/>
          </a:xfrm>
          <a:prstGeom prst="rect">
            <a:avLst/>
          </a:prstGeom>
        </p:spPr>
      </p:pic>
      <p:sp>
        <p:nvSpPr>
          <p:cNvPr id="7" name="Prostokąt 6"/>
          <p:cNvSpPr/>
          <p:nvPr/>
        </p:nvSpPr>
        <p:spPr>
          <a:xfrm>
            <a:off x="0" y="1401254"/>
            <a:ext cx="33164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b="1" dirty="0" smtClean="0"/>
              <a:t>Przemówienie Aristide </a:t>
            </a:r>
            <a:r>
              <a:rPr lang="pl-PL" b="1" dirty="0" err="1" smtClean="0"/>
              <a:t>Brianda</a:t>
            </a:r>
            <a:r>
              <a:rPr lang="pl-PL" b="1" dirty="0" smtClean="0"/>
              <a:t> dotyczące Górnego Śląska w Izbie Deputowanych, 1921 r.   </a:t>
            </a:r>
            <a:endParaRPr lang="pl-PL" b="1" dirty="0"/>
          </a:p>
        </p:txBody>
      </p:sp>
      <p:sp>
        <p:nvSpPr>
          <p:cNvPr id="8" name="Prostokąt 7"/>
          <p:cNvSpPr/>
          <p:nvPr/>
        </p:nvSpPr>
        <p:spPr>
          <a:xfrm>
            <a:off x="3574404" y="4269847"/>
            <a:ext cx="399390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 smtClean="0"/>
              <a:t>Karykatura Charlesa </a:t>
            </a:r>
            <a:r>
              <a:rPr lang="pl-PL" b="1" dirty="0" err="1" smtClean="0"/>
              <a:t>Genty</a:t>
            </a:r>
            <a:r>
              <a:rPr lang="pl-PL" b="1" dirty="0" smtClean="0"/>
              <a:t> z 1921 r.: </a:t>
            </a:r>
          </a:p>
          <a:p>
            <a:endParaRPr lang="pl-PL" b="1" dirty="0" smtClean="0"/>
          </a:p>
          <a:p>
            <a:r>
              <a:rPr lang="pl-PL" b="1" dirty="0" smtClean="0"/>
              <a:t>„Nowa decyzja – granica niemiecko-polska”. </a:t>
            </a:r>
          </a:p>
          <a:p>
            <a:r>
              <a:rPr lang="pl-PL" b="1" dirty="0" smtClean="0"/>
              <a:t>„DOBRA DLA KAPITAŁU” [na tabliczce]</a:t>
            </a:r>
          </a:p>
          <a:p>
            <a:r>
              <a:rPr lang="pl-PL" b="1" dirty="0" smtClean="0"/>
              <a:t>„Wyrachowanie Aliantów – Nie masz nic przeciwko?... Zapytam nieśmiało…” 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23856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DZIĘKUJĘ ZA UWAGĘ</a:t>
            </a:r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l-PL" b="1" dirty="0" smtClean="0"/>
              <a:t>Skorzystano z materiałów ikonograficznych i tekstowych:</a:t>
            </a:r>
          </a:p>
          <a:p>
            <a:pPr marL="0" indent="0">
              <a:buNone/>
            </a:pPr>
            <a:r>
              <a:rPr lang="pl-PL" sz="2000" b="1" dirty="0" err="1" smtClean="0"/>
              <a:t>Gallica</a:t>
            </a:r>
            <a:r>
              <a:rPr lang="pl-PL" sz="2000" b="1" dirty="0" smtClean="0"/>
              <a:t> – </a:t>
            </a:r>
            <a:r>
              <a:rPr lang="pl-PL" sz="2000" b="1" dirty="0" err="1" smtClean="0"/>
              <a:t>Bibliothèque</a:t>
            </a:r>
            <a:r>
              <a:rPr lang="pl-PL" sz="2000" b="1" dirty="0" smtClean="0"/>
              <a:t> </a:t>
            </a:r>
            <a:r>
              <a:rPr lang="pl-PL" sz="2000" b="1" dirty="0" err="1" smtClean="0"/>
              <a:t>Nationale</a:t>
            </a:r>
            <a:r>
              <a:rPr lang="pl-PL" sz="2000" b="1" dirty="0" smtClean="0"/>
              <a:t> de France </a:t>
            </a:r>
          </a:p>
          <a:p>
            <a:pPr marL="0" indent="0">
              <a:buNone/>
            </a:pPr>
            <a:r>
              <a:rPr lang="pl-PL" sz="2000" b="1" dirty="0" smtClean="0"/>
              <a:t>The British </a:t>
            </a:r>
            <a:r>
              <a:rPr lang="pl-PL" sz="2000" b="1" dirty="0" err="1" smtClean="0"/>
              <a:t>Newspaper</a:t>
            </a:r>
            <a:r>
              <a:rPr lang="pl-PL" sz="2000" b="1" dirty="0" smtClean="0"/>
              <a:t> Archive</a:t>
            </a:r>
          </a:p>
          <a:p>
            <a:pPr marL="0" indent="0">
              <a:buNone/>
            </a:pPr>
            <a:r>
              <a:rPr lang="pl-PL" sz="2000" b="1" dirty="0" smtClean="0"/>
              <a:t>Domena publiczna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5634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500</Words>
  <Application>Microsoft Office PowerPoint</Application>
  <PresentationFormat>Panoramiczny</PresentationFormat>
  <Paragraphs>51</Paragraphs>
  <Slides>8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Motyw pakietu Office</vt:lpstr>
      <vt:lpstr>Jak podzielić Górny Śląsk?</vt:lpstr>
      <vt:lpstr>Polskie „fait accompli”… – III powstanie  </vt:lpstr>
      <vt:lpstr>„Jest pan potworem giętkości!” – figura premiera Aristide’a Brianda</vt:lpstr>
      <vt:lpstr>„Kwadratura koła” – koncepcje podziału Górnego Śląska </vt:lpstr>
      <vt:lpstr>Liczy się trójkąt! – polityka Francji wobec Górnego Śląska</vt:lpstr>
      <vt:lpstr>Obliczanie pola powierzchni… </vt:lpstr>
      <vt:lpstr>Dzielenie rozczarowań – październik 1921 r.</vt:lpstr>
      <vt:lpstr>DZIĘKUJĘ ZA UWAGĘ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Jak podzielić Górny Śląsk?</dc:title>
  <dc:creator>Edukacja</dc:creator>
  <cp:lastModifiedBy>Ryszard Mozgol</cp:lastModifiedBy>
  <cp:revision>20</cp:revision>
  <cp:lastPrinted>2021-09-28T06:58:26Z</cp:lastPrinted>
  <dcterms:created xsi:type="dcterms:W3CDTF">2021-09-25T15:53:14Z</dcterms:created>
  <dcterms:modified xsi:type="dcterms:W3CDTF">2021-09-28T08:32:39Z</dcterms:modified>
</cp:coreProperties>
</file>