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10.png" ContentType="image/png"/>
  <Override PartName="/ppt/media/image5.png" ContentType="image/png"/>
  <Override PartName="/ppt/media/image22.png" ContentType="image/png"/>
  <Override PartName="/ppt/media/image4.png" ContentType="image/png"/>
  <Override PartName="/ppt/media/image21.png" ContentType="image/png"/>
  <Override PartName="/ppt/media/image19.png" ContentType="image/png"/>
  <Override PartName="/ppt/media/image1.png" ContentType="image/png"/>
  <Override PartName="/ppt/media/image3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2.png" ContentType="image/png"/>
  <Override PartName="/ppt/slides/slide1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4400" spc="-1" strike="noStrike">
                <a:solidFill>
                  <a:srgbClr val="000000"/>
                </a:solidFill>
                <a:latin typeface="Arial"/>
              </a:rPr>
              <a:t>Kliknij, aby edytować format tekstu tytułu</a:t>
            </a: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rIns="90000" tIns="46800" bIns="46800">
            <a:normAutofit fontScale="98000"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Kliknij, aby edytować format tekstu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1" marL="742680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Drugi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2" marL="1143000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Trzeci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3" marL="1600200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Czwarty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4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Piąty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5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Szósty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lvl="6" marL="2057400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Siódmy poziom konspektu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D3D64BB-6127-486C-ABEF-04980E833EAE}" type="slidenum">
              <a:rPr b="0" lang="en-US" sz="1400" spc="-1" strike="noStrike">
                <a:solidFill>
                  <a:srgbClr val="000000"/>
                </a:solidFill>
                <a:latin typeface="Arial"/>
              </a:rPr>
              <a:t>&lt;numer&gt;</a:t>
            </a:fld>
            <a:endParaRPr b="0" lang="pl-PL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"/>
          <p:cNvSpPr txBox="1"/>
          <p:nvPr/>
        </p:nvSpPr>
        <p:spPr>
          <a:xfrm>
            <a:off x="1143000" y="2209680"/>
            <a:ext cx="6858000" cy="1371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4000" spc="-1" strike="noStrike">
                <a:solidFill>
                  <a:srgbClr val="c00000"/>
                </a:solidFill>
                <a:latin typeface="Arial"/>
              </a:rPr>
              <a:t>DROGI DO NIEPODLEGŁEJ</a:t>
            </a:r>
            <a:endParaRPr b="0" lang="pl-PL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"/>
          <p:cNvSpPr txBox="1"/>
          <p:nvPr/>
        </p:nvSpPr>
        <p:spPr>
          <a:xfrm>
            <a:off x="914400" y="4343040"/>
            <a:ext cx="6858000" cy="213372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800" spc="-1" strike="noStrike">
                <a:solidFill>
                  <a:srgbClr val="000000"/>
                </a:solidFill>
                <a:latin typeface="Arial"/>
              </a:rPr>
              <a:t>RODN i IP „WOM” w Rybniku</a:t>
            </a:r>
            <a:endParaRPr b="0" lang="pl-PL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800" spc="-1" strike="noStrike">
                <a:solidFill>
                  <a:srgbClr val="000000"/>
                </a:solidFill>
                <a:latin typeface="Arial"/>
              </a:rPr>
              <a:t>Urząd Miasta Rybnika</a:t>
            </a:r>
            <a:endParaRPr b="0" lang="pl-PL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800" spc="-1" strike="noStrike">
                <a:solidFill>
                  <a:srgbClr val="000000"/>
                </a:solidFill>
                <a:latin typeface="Arial"/>
              </a:rPr>
              <a:t>Muzeum w Rybniku</a:t>
            </a:r>
            <a:endParaRPr b="0" lang="pl-PL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" name="Obraz 3" descr=""/>
          <p:cNvPicPr/>
          <p:nvPr/>
        </p:nvPicPr>
        <p:blipFill>
          <a:blip r:embed="rId1"/>
          <a:stretch/>
        </p:blipFill>
        <p:spPr>
          <a:xfrm>
            <a:off x="198360" y="152280"/>
            <a:ext cx="8747280" cy="2560680"/>
          </a:xfrm>
          <a:prstGeom prst="rect">
            <a:avLst/>
          </a:prstGeom>
          <a:ln w="0">
            <a:noFill/>
          </a:ln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4400" spc="-1" strike="noStrike">
                <a:solidFill>
                  <a:srgbClr val="000000"/>
                </a:solidFill>
                <a:latin typeface="Arial"/>
              </a:rPr>
              <a:t>4 lipca 1922 r. </a:t>
            </a:r>
            <a:endParaRPr b="0" lang="pl-P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 txBox="1"/>
          <p:nvPr/>
        </p:nvSpPr>
        <p:spPr>
          <a:xfrm>
            <a:off x="228600" y="1981080"/>
            <a:ext cx="8686800" cy="41450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1" lang="pl-PL" sz="3200" spc="-1" strike="noStrike">
                <a:solidFill>
                  <a:srgbClr val="000000"/>
                </a:solidFill>
                <a:latin typeface="Arial"/>
              </a:rPr>
              <a:t>Rybnik został oficjalnie </a:t>
            </a:r>
            <a:br/>
            <a:r>
              <a:rPr b="1" lang="pl-PL" sz="3200" spc="-1" strike="noStrike">
                <a:solidFill>
                  <a:srgbClr val="000000"/>
                </a:solidFill>
                <a:latin typeface="Arial"/>
              </a:rPr>
              <a:t>przyłączony do Polski</a:t>
            </a:r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, </a:t>
            </a:r>
            <a:br/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po tym, gdy na teren powiatu rybnickiego, jako ostatniej strefy </a:t>
            </a:r>
            <a:br/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obszaru plebiscytowego Górnego Śląska, wkroczyły pododdziały polskiego wojska, głównie żołnierze </a:t>
            </a:r>
            <a:br/>
            <a:r>
              <a:rPr b="0" lang="pl-PL" sz="3200" spc="-1" strike="noStrike">
                <a:solidFill>
                  <a:srgbClr val="000000"/>
                </a:solidFill>
                <a:latin typeface="Arial"/>
              </a:rPr>
              <a:t>3. Pułku Strzelców Podhalańskich.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Obraz 1" descr=""/>
          <p:cNvPicPr/>
          <p:nvPr/>
        </p:nvPicPr>
        <p:blipFill>
          <a:blip r:embed="rId1"/>
          <a:stretch/>
        </p:blipFill>
        <p:spPr>
          <a:xfrm>
            <a:off x="1104840" y="857160"/>
            <a:ext cx="6934320" cy="5143680"/>
          </a:xfrm>
          <a:prstGeom prst="rect">
            <a:avLst/>
          </a:prstGeom>
          <a:ln w="9360">
            <a:solidFill>
              <a:srgbClr val="a6a6a6"/>
            </a:solidFill>
            <a:miter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Obraz 3" descr=""/>
          <p:cNvPicPr/>
          <p:nvPr/>
        </p:nvPicPr>
        <p:blipFill>
          <a:blip r:embed="rId1"/>
          <a:stretch/>
        </p:blipFill>
        <p:spPr>
          <a:xfrm>
            <a:off x="533520" y="469800"/>
            <a:ext cx="1709640" cy="642960"/>
          </a:xfrm>
          <a:prstGeom prst="rect">
            <a:avLst/>
          </a:prstGeom>
          <a:ln w="0">
            <a:noFill/>
          </a:ln>
        </p:spPr>
      </p:pic>
      <p:pic>
        <p:nvPicPr>
          <p:cNvPr id="45" name="Obraz 4" descr=""/>
          <p:cNvPicPr/>
          <p:nvPr/>
        </p:nvPicPr>
        <p:blipFill>
          <a:blip r:embed="rId2"/>
          <a:stretch/>
        </p:blipFill>
        <p:spPr>
          <a:xfrm>
            <a:off x="2743200" y="347760"/>
            <a:ext cx="1295280" cy="874440"/>
          </a:xfrm>
          <a:prstGeom prst="rect">
            <a:avLst/>
          </a:prstGeom>
          <a:ln w="0">
            <a:noFill/>
          </a:ln>
        </p:spPr>
      </p:pic>
      <p:pic>
        <p:nvPicPr>
          <p:cNvPr id="46" name="Obraz 6" descr=""/>
          <p:cNvPicPr/>
          <p:nvPr/>
        </p:nvPicPr>
        <p:blipFill>
          <a:blip r:embed="rId3"/>
          <a:stretch/>
        </p:blipFill>
        <p:spPr>
          <a:xfrm>
            <a:off x="7696080" y="441360"/>
            <a:ext cx="648000" cy="780840"/>
          </a:xfrm>
          <a:prstGeom prst="rect">
            <a:avLst/>
          </a:prstGeom>
          <a:ln w="0">
            <a:noFill/>
          </a:ln>
        </p:spPr>
      </p:pic>
      <p:sp>
        <p:nvSpPr>
          <p:cNvPr id="47" name=""/>
          <p:cNvSpPr txBox="1"/>
          <p:nvPr/>
        </p:nvSpPr>
        <p:spPr>
          <a:xfrm>
            <a:off x="457200" y="1447560"/>
            <a:ext cx="8229600" cy="5257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9000"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3200" spc="-1" strike="noStrike">
                <a:solidFill>
                  <a:srgbClr val="c00000"/>
                </a:solidFill>
                <a:latin typeface="Arial"/>
              </a:rPr>
              <a:t>DROGI DO NIEPODLEGŁEJ, cz. 1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400" spc="-1" strike="noStrike">
                <a:solidFill>
                  <a:srgbClr val="000000"/>
                </a:solidFill>
                <a:latin typeface="Arial"/>
              </a:rPr>
              <a:t>18 kwietnia 2018 r.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pl-PL" sz="2400" spc="-1" strike="noStrike">
                <a:solidFill>
                  <a:srgbClr val="000000"/>
                </a:solidFill>
                <a:latin typeface="Arial"/>
              </a:rPr>
              <a:t>Kształtowanie terytorium i granic Śląska 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i="1" lang="pl-PL" sz="2400" spc="-1" strike="noStrike">
                <a:solidFill>
                  <a:srgbClr val="000000"/>
                </a:solidFill>
                <a:latin typeface="Arial"/>
              </a:rPr>
              <a:t>– </a:t>
            </a:r>
            <a:r>
              <a:rPr b="1" i="1" lang="pl-PL" sz="2400" spc="-1" strike="noStrike">
                <a:solidFill>
                  <a:srgbClr val="000000"/>
                </a:solidFill>
                <a:latin typeface="Arial"/>
              </a:rPr>
              <a:t>do Traktatu Wersalskiego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Górny Śląsk odczarowany. Literatura śląska ostatniego wieku, </a:t>
            </a:r>
            <a:br/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prof.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hab. Zbigniew Kadłubek, Uniwersytet Śląski.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Nie tylko Górny Śląsk. O przestrzeni Śląska w dawnych wiekach,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Bogdan Kloch, Dyrektor Muzeum w Rybniku.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Mapy topograficzne Górnego Śląska z XVIII i XIX wieku jako materiał dydaktyczny, 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hab. Piotr Greiner, Dyrektor Archiwum Państwowego w Katowicach.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Autonomia Śląska w okresie II Rzeczypospolitej – geneza, główne założenia, funkcjonowanie,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hab. Zbigniew Hojka, Uniwersytet Śląski.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 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Obraz 5" descr=""/>
          <p:cNvPicPr/>
          <p:nvPr/>
        </p:nvPicPr>
        <p:blipFill>
          <a:blip r:embed="rId4"/>
          <a:stretch/>
        </p:blipFill>
        <p:spPr>
          <a:xfrm>
            <a:off x="5095800" y="438120"/>
            <a:ext cx="1109880" cy="700200"/>
          </a:xfrm>
          <a:prstGeom prst="rect">
            <a:avLst/>
          </a:prstGeom>
          <a:ln w="0"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Obraz 1" descr=""/>
          <p:cNvPicPr/>
          <p:nvPr/>
        </p:nvPicPr>
        <p:blipFill>
          <a:blip r:embed="rId1"/>
          <a:stretch/>
        </p:blipFill>
        <p:spPr>
          <a:xfrm>
            <a:off x="1420920" y="1219320"/>
            <a:ext cx="6519600" cy="4572000"/>
          </a:xfrm>
          <a:prstGeom prst="rect">
            <a:avLst/>
          </a:prstGeom>
          <a:ln w="0">
            <a:noFill/>
          </a:ln>
        </p:spPr>
      </p:pic>
      <p:sp>
        <p:nvSpPr>
          <p:cNvPr id="50" name="pole tekstowe 2"/>
          <p:cNvSpPr/>
          <p:nvPr/>
        </p:nvSpPr>
        <p:spPr>
          <a:xfrm>
            <a:off x="1420920" y="6095880"/>
            <a:ext cx="6519600" cy="27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200" spc="-1" strike="noStrike">
                <a:solidFill>
                  <a:srgbClr val="000000"/>
                </a:solidFill>
                <a:latin typeface="Arial"/>
              </a:rPr>
              <a:t>http://otorybnik.pl/wp-content/uploads/2018/11/rybnik-studnia-plac-wolno%C5%9Bci2.jpg</a:t>
            </a:r>
            <a:endParaRPr b="0" lang="pl-PL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Obraz 3" descr=""/>
          <p:cNvPicPr/>
          <p:nvPr/>
        </p:nvPicPr>
        <p:blipFill>
          <a:blip r:embed="rId1"/>
          <a:stretch/>
        </p:blipFill>
        <p:spPr>
          <a:xfrm>
            <a:off x="533520" y="469800"/>
            <a:ext cx="1709640" cy="642960"/>
          </a:xfrm>
          <a:prstGeom prst="rect">
            <a:avLst/>
          </a:prstGeom>
          <a:ln w="0">
            <a:noFill/>
          </a:ln>
        </p:spPr>
      </p:pic>
      <p:pic>
        <p:nvPicPr>
          <p:cNvPr id="52" name="Obraz 4" descr=""/>
          <p:cNvPicPr/>
          <p:nvPr/>
        </p:nvPicPr>
        <p:blipFill>
          <a:blip r:embed="rId2"/>
          <a:stretch/>
        </p:blipFill>
        <p:spPr>
          <a:xfrm>
            <a:off x="2743200" y="347760"/>
            <a:ext cx="1295280" cy="874440"/>
          </a:xfrm>
          <a:prstGeom prst="rect">
            <a:avLst/>
          </a:prstGeom>
          <a:ln w="0">
            <a:noFill/>
          </a:ln>
        </p:spPr>
      </p:pic>
      <p:pic>
        <p:nvPicPr>
          <p:cNvPr id="53" name="Obraz 6" descr=""/>
          <p:cNvPicPr/>
          <p:nvPr/>
        </p:nvPicPr>
        <p:blipFill>
          <a:blip r:embed="rId3"/>
          <a:stretch/>
        </p:blipFill>
        <p:spPr>
          <a:xfrm>
            <a:off x="7696080" y="441360"/>
            <a:ext cx="648000" cy="780840"/>
          </a:xfrm>
          <a:prstGeom prst="rect">
            <a:avLst/>
          </a:prstGeom>
          <a:ln w="0">
            <a:noFill/>
          </a:ln>
        </p:spPr>
      </p:pic>
      <p:sp>
        <p:nvSpPr>
          <p:cNvPr id="54" name=""/>
          <p:cNvSpPr txBox="1"/>
          <p:nvPr/>
        </p:nvSpPr>
        <p:spPr>
          <a:xfrm>
            <a:off x="75960" y="1371600"/>
            <a:ext cx="8915400" cy="54100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9000"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3200" spc="-1" strike="noStrike">
                <a:solidFill>
                  <a:srgbClr val="c00000"/>
                </a:solidFill>
                <a:latin typeface="Arial"/>
              </a:rPr>
              <a:t>DROGI DO NIEPODLEGŁEJ, cz. 2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400" spc="-1" strike="noStrike">
                <a:solidFill>
                  <a:srgbClr val="000000"/>
                </a:solidFill>
                <a:latin typeface="Arial"/>
              </a:rPr>
              <a:t>10 kwietnia 2019 r. 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400" spc="-1" strike="noStrike">
                <a:solidFill>
                  <a:srgbClr val="000000"/>
                </a:solidFill>
                <a:latin typeface="Arial"/>
              </a:rPr>
              <a:t>Stulecie Pierwszego Powstania Śląskiego - Rok 1919. 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400" spc="-1" strike="noStrike">
                <a:solidFill>
                  <a:srgbClr val="000000"/>
                </a:solidFill>
                <a:latin typeface="Arial"/>
              </a:rPr>
              <a:t>Budowa nowej powstańczej tożsamości na Górnym Śląsku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Ludność Rybnika i okolic wobec polskich dążeń niepodległościowych na Górnym Śląsku w 1919 roku, 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dr Bogdan Kloch, Muzeum w Rybniku</a:t>
            </a: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Niejasna historia. Wokół biografii Alfonsa Zgrzebnioka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, dr Dawid Keller Muzeum Śląskie w Katowicach.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Dokumentacja Związku Bojowników o Wolność i Demokrację jako źródło wiedzy o losach powstańców śląskich, 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mgr Anna Grabowska Muzeum w Rybniku</a:t>
            </a: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Pod tym znakiem zwyciężali. Przegląd sztandarów powstańców śląskich z lat 1919-1921, 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dr Elżbieta Bimler-Mackiewicz Muzeum w Rybniku</a:t>
            </a: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Stosunki polsko-żydowskie w okresie powstań śląskich na przykładzie rodziny Haase z Rybnika, 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mgr Magdalena Płoszaj, Muzeum w Rybniku i w Gliwicach</a:t>
            </a: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48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Zmaganie z wojenna traumą, wolnością i godnością. Rok 1919 na Górnym Śląsku, </a:t>
            </a:r>
            <a:r>
              <a:rPr b="0" i="1" lang="pl-PL" sz="1800" spc="-1" strike="noStrike">
                <a:solidFill>
                  <a:srgbClr val="000000"/>
                </a:solidFill>
                <a:latin typeface="Arial"/>
              </a:rPr>
              <a:t>prof. UŚ dr hab. Zbigniew Kadłubek</a:t>
            </a:r>
            <a:r>
              <a:rPr b="0" lang="pl-PL" sz="18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" name="Obraz 5" descr=""/>
          <p:cNvPicPr/>
          <p:nvPr/>
        </p:nvPicPr>
        <p:blipFill>
          <a:blip r:embed="rId4"/>
          <a:stretch/>
        </p:blipFill>
        <p:spPr>
          <a:xfrm>
            <a:off x="5095800" y="438120"/>
            <a:ext cx="1109880" cy="700200"/>
          </a:xfrm>
          <a:prstGeom prst="rect">
            <a:avLst/>
          </a:prstGeom>
          <a:ln w="0"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Obraz 1" descr=""/>
          <p:cNvPicPr/>
          <p:nvPr/>
        </p:nvPicPr>
        <p:blipFill>
          <a:blip r:embed="rId1"/>
          <a:stretch/>
        </p:blipFill>
        <p:spPr>
          <a:xfrm>
            <a:off x="1143000" y="1066680"/>
            <a:ext cx="6629400" cy="4724640"/>
          </a:xfrm>
          <a:prstGeom prst="rect">
            <a:avLst/>
          </a:prstGeom>
          <a:ln w="0">
            <a:noFill/>
          </a:ln>
        </p:spPr>
      </p:pic>
      <p:sp>
        <p:nvSpPr>
          <p:cNvPr id="57" name="pole tekstowe 2"/>
          <p:cNvSpPr/>
          <p:nvPr/>
        </p:nvSpPr>
        <p:spPr>
          <a:xfrm>
            <a:off x="1219320" y="6248520"/>
            <a:ext cx="6476760" cy="27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pl-PL" sz="1200" spc="-1" strike="noStrike">
                <a:solidFill>
                  <a:srgbClr val="000000"/>
                </a:solidFill>
                <a:latin typeface="Arial"/>
              </a:rPr>
              <a:t>http://jestemadrian.pl/rybnik-schule-ii-vorstadt/</a:t>
            </a:r>
            <a:endParaRPr b="0" lang="pl-PL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Obraz 3" descr=""/>
          <p:cNvPicPr/>
          <p:nvPr/>
        </p:nvPicPr>
        <p:blipFill>
          <a:blip r:embed="rId1"/>
          <a:stretch/>
        </p:blipFill>
        <p:spPr>
          <a:xfrm>
            <a:off x="533520" y="469800"/>
            <a:ext cx="1709640" cy="642960"/>
          </a:xfrm>
          <a:prstGeom prst="rect">
            <a:avLst/>
          </a:prstGeom>
          <a:ln w="0">
            <a:noFill/>
          </a:ln>
        </p:spPr>
      </p:pic>
      <p:pic>
        <p:nvPicPr>
          <p:cNvPr id="59" name="Obraz 4" descr=""/>
          <p:cNvPicPr/>
          <p:nvPr/>
        </p:nvPicPr>
        <p:blipFill>
          <a:blip r:embed="rId2"/>
          <a:stretch/>
        </p:blipFill>
        <p:spPr>
          <a:xfrm>
            <a:off x="2743200" y="347760"/>
            <a:ext cx="1295280" cy="874440"/>
          </a:xfrm>
          <a:prstGeom prst="rect">
            <a:avLst/>
          </a:prstGeom>
          <a:ln w="0">
            <a:noFill/>
          </a:ln>
        </p:spPr>
      </p:pic>
      <p:pic>
        <p:nvPicPr>
          <p:cNvPr id="60" name="Obraz 6" descr=""/>
          <p:cNvPicPr/>
          <p:nvPr/>
        </p:nvPicPr>
        <p:blipFill>
          <a:blip r:embed="rId3"/>
          <a:stretch/>
        </p:blipFill>
        <p:spPr>
          <a:xfrm>
            <a:off x="7696080" y="441360"/>
            <a:ext cx="648000" cy="780840"/>
          </a:xfrm>
          <a:prstGeom prst="rect">
            <a:avLst/>
          </a:prstGeom>
          <a:ln w="0">
            <a:noFill/>
          </a:ln>
        </p:spPr>
      </p:pic>
      <p:sp>
        <p:nvSpPr>
          <p:cNvPr id="61" name=""/>
          <p:cNvSpPr txBox="1"/>
          <p:nvPr/>
        </p:nvSpPr>
        <p:spPr>
          <a:xfrm>
            <a:off x="228600" y="1371240"/>
            <a:ext cx="8686800" cy="47545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6000"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3200" spc="-1" strike="noStrike">
                <a:solidFill>
                  <a:srgbClr val="c00000"/>
                </a:solidFill>
                <a:latin typeface="Arial"/>
              </a:rPr>
              <a:t>DROGI DO NIEPODLEGŁEJ, cz. 3</a:t>
            </a:r>
            <a:endParaRPr b="0" lang="pl-PL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400" spc="-1" strike="noStrike">
                <a:solidFill>
                  <a:srgbClr val="000000"/>
                </a:solidFill>
                <a:latin typeface="Arial"/>
              </a:rPr>
              <a:t>8 października 2020 r. 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400" spc="-1" strike="noStrike">
                <a:solidFill>
                  <a:srgbClr val="000000"/>
                </a:solidFill>
                <a:latin typeface="Arial"/>
              </a:rPr>
              <a:t>Stulecie Drugiego Powstania Śląskiego - losy ruchu powstańczego na Górnym Śląsku z perspektywy 2020 r</a:t>
            </a:r>
            <a:r>
              <a:rPr b="0" lang="pl-PL" sz="24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Sytuacja polityczna na Górnym Śląsku latem 1920 roku w ocenie dyplomatów mocarstw europejskich,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prof. dr hab. Ryszard Kaczmarek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Początek drogi do górnośląskiego plebiscytu (październik 1918 - luty 1920),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Bernard Linek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Plebiscyt którego nie było. Droga do podziału Śląska Cieszyńskiego, </a:t>
            </a:r>
            <a:br/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hab. Piotr Pałys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. 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„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Jesteśmy tu tylko po to, aby utrzymać porządek” – obecność militarna Ententy na Górnym Śląsku 1920-1922,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Ryszard Mozgol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Postawy proniemieckie w okresie plebiscytowym na terenie powiatu rybnickiego w świetle raportów wywiadowczych ze zbiorów Muzeum im. o. Emila Drobnego w Rybniku,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Bogdan Kloch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2" name="Obraz 5" descr=""/>
          <p:cNvPicPr/>
          <p:nvPr/>
        </p:nvPicPr>
        <p:blipFill>
          <a:blip r:embed="rId4"/>
          <a:stretch/>
        </p:blipFill>
        <p:spPr>
          <a:xfrm>
            <a:off x="5095800" y="438120"/>
            <a:ext cx="1109880" cy="700200"/>
          </a:xfrm>
          <a:prstGeom prst="rect">
            <a:avLst/>
          </a:prstGeom>
          <a:ln w="0"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Obraz 2" descr=""/>
          <p:cNvPicPr/>
          <p:nvPr/>
        </p:nvPicPr>
        <p:blipFill>
          <a:blip r:embed="rId1"/>
          <a:stretch/>
        </p:blipFill>
        <p:spPr>
          <a:xfrm>
            <a:off x="1525680" y="1295280"/>
            <a:ext cx="6170400" cy="4322880"/>
          </a:xfrm>
          <a:prstGeom prst="rect">
            <a:avLst/>
          </a:prstGeom>
          <a:ln w="0">
            <a:noFill/>
          </a:ln>
        </p:spPr>
      </p:pic>
      <p:sp>
        <p:nvSpPr>
          <p:cNvPr id="64" name="pole tekstowe 3"/>
          <p:cNvSpPr/>
          <p:nvPr/>
        </p:nvSpPr>
        <p:spPr>
          <a:xfrm>
            <a:off x="1525680" y="6095880"/>
            <a:ext cx="6018120" cy="27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pl-PL" sz="1200" spc="-1" strike="noStrike">
                <a:solidFill>
                  <a:srgbClr val="000000"/>
                </a:solidFill>
                <a:latin typeface="Arial"/>
              </a:rPr>
              <a:t>https://pl.wikipedia.org/wiki/Nowa_Synagoga_w_Rybniku</a:t>
            </a:r>
            <a:endParaRPr b="0" lang="pl-PL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Obraz 3" descr=""/>
          <p:cNvPicPr/>
          <p:nvPr/>
        </p:nvPicPr>
        <p:blipFill>
          <a:blip r:embed="rId1"/>
          <a:stretch/>
        </p:blipFill>
        <p:spPr>
          <a:xfrm>
            <a:off x="533520" y="469800"/>
            <a:ext cx="1709640" cy="642960"/>
          </a:xfrm>
          <a:prstGeom prst="rect">
            <a:avLst/>
          </a:prstGeom>
          <a:ln w="0">
            <a:noFill/>
          </a:ln>
        </p:spPr>
      </p:pic>
      <p:pic>
        <p:nvPicPr>
          <p:cNvPr id="66" name="Obraz 4" descr=""/>
          <p:cNvPicPr/>
          <p:nvPr/>
        </p:nvPicPr>
        <p:blipFill>
          <a:blip r:embed="rId2"/>
          <a:stretch/>
        </p:blipFill>
        <p:spPr>
          <a:xfrm>
            <a:off x="2743200" y="347760"/>
            <a:ext cx="1295280" cy="874440"/>
          </a:xfrm>
          <a:prstGeom prst="rect">
            <a:avLst/>
          </a:prstGeom>
          <a:ln w="0">
            <a:noFill/>
          </a:ln>
        </p:spPr>
      </p:pic>
      <p:pic>
        <p:nvPicPr>
          <p:cNvPr id="67" name="Obraz 6" descr=""/>
          <p:cNvPicPr/>
          <p:nvPr/>
        </p:nvPicPr>
        <p:blipFill>
          <a:blip r:embed="rId3"/>
          <a:stretch/>
        </p:blipFill>
        <p:spPr>
          <a:xfrm>
            <a:off x="7696080" y="441360"/>
            <a:ext cx="648000" cy="780840"/>
          </a:xfrm>
          <a:prstGeom prst="rect">
            <a:avLst/>
          </a:prstGeom>
          <a:ln w="0">
            <a:noFill/>
          </a:ln>
        </p:spPr>
      </p:pic>
      <p:sp>
        <p:nvSpPr>
          <p:cNvPr id="68" name=""/>
          <p:cNvSpPr txBox="1"/>
          <p:nvPr/>
        </p:nvSpPr>
        <p:spPr>
          <a:xfrm>
            <a:off x="228600" y="1600200"/>
            <a:ext cx="8686800" cy="51055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800" spc="-1" strike="noStrike">
                <a:solidFill>
                  <a:srgbClr val="c00000"/>
                </a:solidFill>
                <a:latin typeface="Arial"/>
              </a:rPr>
              <a:t>DROGI DO NIEPODLEGŁEJ, cz. 4</a:t>
            </a:r>
            <a:endParaRPr b="0" lang="pl-PL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400" spc="-1" strike="noStrike">
                <a:solidFill>
                  <a:srgbClr val="000000"/>
                </a:solidFill>
                <a:latin typeface="Arial"/>
              </a:rPr>
              <a:t>28 września 2021 r.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pl-PL" sz="2400" spc="-1" strike="noStrike">
                <a:solidFill>
                  <a:srgbClr val="000000"/>
                </a:solidFill>
                <a:latin typeface="Arial"/>
              </a:rPr>
              <a:t>"Powstańczy Czyn i Pamięć </a:t>
            </a:r>
            <a:br/>
            <a:r>
              <a:rPr b="1" lang="pl-PL" sz="2400" spc="-1" strike="noStrike">
                <a:solidFill>
                  <a:srgbClr val="000000"/>
                </a:solidFill>
                <a:latin typeface="Arial"/>
              </a:rPr>
              <a:t>- w stulecie III Powstania Śląskiego"</a:t>
            </a:r>
            <a:r>
              <a:rPr b="1" lang="pl-PL" sz="2400" spc="-1" strike="noStrike">
                <a:solidFill>
                  <a:srgbClr val="ff0000"/>
                </a:solidFill>
                <a:latin typeface="Arial"/>
              </a:rPr>
              <a:t> </a:t>
            </a:r>
            <a:endParaRPr b="0" lang="pl-PL" sz="24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Zachwycające historie. Kilka myśli z powstaniami śląskimi i edukacją </a:t>
            </a:r>
            <a:br/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w tle.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Jacek Kurek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,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Działalność społeczna rybnickich kobiet w Związku Towarzystw Polek.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mgr Anna Grabowska-Rogus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, 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Polegli w powstaniach śląskich.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Paweł Parys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, 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Pomniki powstańcze w okręgu rybnickim i ich losy.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dr Ewa Kulik, 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Jak podzielić Górny Śląsk? Geometria polityczna Aristide'a Brianda </a:t>
            </a:r>
            <a:br/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w 1921 roku. </a:t>
            </a:r>
            <a:r>
              <a:rPr b="0" i="1" lang="pl-PL" sz="2000" spc="-1" strike="noStrike">
                <a:solidFill>
                  <a:srgbClr val="000000"/>
                </a:solidFill>
                <a:latin typeface="Arial"/>
              </a:rPr>
              <a:t>mgr Ryszard Mozgol</a:t>
            </a:r>
            <a:r>
              <a:rPr b="0" lang="pl-PL" sz="2000" spc="-1" strike="noStrike">
                <a:solidFill>
                  <a:srgbClr val="000000"/>
                </a:solidFill>
                <a:latin typeface="Arial"/>
              </a:rPr>
              <a:t>.</a:t>
            </a:r>
            <a:endParaRPr b="0" lang="pl-PL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" name="Obraz 5" descr=""/>
          <p:cNvPicPr/>
          <p:nvPr/>
        </p:nvPicPr>
        <p:blipFill>
          <a:blip r:embed="rId4"/>
          <a:stretch/>
        </p:blipFill>
        <p:spPr>
          <a:xfrm>
            <a:off x="5095800" y="438120"/>
            <a:ext cx="1109880" cy="700200"/>
          </a:xfrm>
          <a:prstGeom prst="rect">
            <a:avLst/>
          </a:prstGeom>
          <a:ln w="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Obraz 2" descr=""/>
          <p:cNvPicPr/>
          <p:nvPr/>
        </p:nvPicPr>
        <p:blipFill>
          <a:blip r:embed="rId1"/>
          <a:stretch/>
        </p:blipFill>
        <p:spPr>
          <a:xfrm>
            <a:off x="1057320" y="790560"/>
            <a:ext cx="7029360" cy="5276880"/>
          </a:xfrm>
          <a:prstGeom prst="rect">
            <a:avLst/>
          </a:prstGeom>
          <a:ln w="9360">
            <a:solidFill>
              <a:srgbClr val="a6a6a6"/>
            </a:solidFill>
            <a:miter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Application>LibreOffice/7.1.5.2$Linux_X86_64 LibreOffice_project/10$Build-2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2020-10-06T13:50:05Z</dcterms:created>
  <dc:creator>Alek</dc:creator>
  <dc:description/>
  <dc:language>pl-PL</dc:language>
  <cp:lastModifiedBy>AZ</cp:lastModifiedBy>
  <dcterms:modified xsi:type="dcterms:W3CDTF">2021-09-27T21:00:15Z</dcterms:modified>
  <cp:revision>20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